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8" r:id="rId4"/>
    <p:sldId id="267" r:id="rId5"/>
    <p:sldId id="260" r:id="rId6"/>
    <p:sldId id="261" r:id="rId7"/>
    <p:sldId id="262" r:id="rId8"/>
    <p:sldId id="264" r:id="rId9"/>
    <p:sldId id="263" r:id="rId10"/>
    <p:sldId id="265" r:id="rId11"/>
    <p:sldId id="271" r:id="rId12"/>
    <p:sldId id="268" r:id="rId13"/>
    <p:sldId id="272" r:id="rId14"/>
    <p:sldId id="270" r:id="rId15"/>
    <p:sldId id="266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77529" autoAdjust="0"/>
  </p:normalViewPr>
  <p:slideViewPr>
    <p:cSldViewPr snapToGrid="0">
      <p:cViewPr varScale="1">
        <p:scale>
          <a:sx n="72" d="100"/>
          <a:sy n="72" d="100"/>
        </p:scale>
        <p:origin x="93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D0255-9143-4932-B807-3FD782EC75E6}" type="datetimeFigureOut">
              <a:rPr lang="es-CU" smtClean="0"/>
              <a:t>7/1/2025</a:t>
            </a:fld>
            <a:endParaRPr lang="es-C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ACF63-71DC-4132-A586-B0CCBB4C9513}" type="slidenum">
              <a:rPr lang="es-CU" smtClean="0"/>
              <a:t>‹#›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189320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0-10</a:t>
            </a:r>
          </a:p>
          <a:p>
            <a:r>
              <a:rPr lang="es-CU" dirty="0"/>
              <a:t>Los </a:t>
            </a:r>
            <a:r>
              <a:rPr lang="es-CU" dirty="0" err="1"/>
              <a:t>parti</a:t>
            </a:r>
            <a:r>
              <a:rPr lang="en-GB" dirty="0"/>
              <a:t>ci</a:t>
            </a:r>
            <a:r>
              <a:rPr lang="es-CU" dirty="0"/>
              <a:t>pantes entran y habrá una </a:t>
            </a:r>
            <a:r>
              <a:rPr lang="es-CU" dirty="0" err="1"/>
              <a:t>selecci</a:t>
            </a:r>
            <a:r>
              <a:rPr lang="en-GB" dirty="0"/>
              <a:t>ó</a:t>
            </a:r>
            <a:r>
              <a:rPr lang="es-CU" dirty="0"/>
              <a:t>n de bolsitas con herramientas sensoriales – cada bolsita de un estilo y textura diferente. Se </a:t>
            </a:r>
            <a:r>
              <a:rPr lang="es-CU" dirty="0" err="1"/>
              <a:t>interact</a:t>
            </a:r>
            <a:r>
              <a:rPr lang="en-GB" dirty="0"/>
              <a:t>ú</a:t>
            </a:r>
            <a:r>
              <a:rPr lang="es-CU" dirty="0" err="1"/>
              <a:t>an</a:t>
            </a:r>
            <a:r>
              <a:rPr lang="es-CU" dirty="0"/>
              <a:t> con las bolsas y sus contenidos antes de empezar la sesión.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780139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10-15 Introducciones. </a:t>
            </a:r>
          </a:p>
          <a:p>
            <a:r>
              <a:rPr lang="es-CU" dirty="0"/>
              <a:t>Explica que es un intercambio de ideas – voy a presentar una </a:t>
            </a:r>
            <a:r>
              <a:rPr lang="es-CU" dirty="0" err="1"/>
              <a:t>filosof</a:t>
            </a:r>
            <a:r>
              <a:rPr lang="en-GB" dirty="0"/>
              <a:t>í</a:t>
            </a:r>
            <a:r>
              <a:rPr lang="es-CU" dirty="0"/>
              <a:t>a y manera de hacer el trabajo sensorial especifica de un grupo de actores británicos. Ustedes, como expertos, pueden jurar hasta qué punto se puede usar o modificarlo para el contexto cubano. Con estás ideas, ustedes van a liderar los talleres con los jóvenes de la ACPDI.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2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682438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15-25 Reflexión sobre interactuar antes con las bolsitas. </a:t>
            </a:r>
          </a:p>
          <a:p>
            <a:r>
              <a:rPr lang="es-CU" dirty="0"/>
              <a:t>Preguntas señalan que en cada interacción con objetos/entorno estamos haciendo elecciones y </a:t>
            </a:r>
            <a:r>
              <a:rPr lang="es-CU" dirty="0" err="1"/>
              <a:t>comunic</a:t>
            </a:r>
            <a:r>
              <a:rPr lang="en-GB" dirty="0"/>
              <a:t>á</a:t>
            </a:r>
            <a:r>
              <a:rPr lang="es-CU" dirty="0" err="1"/>
              <a:t>ndonos</a:t>
            </a:r>
            <a:r>
              <a:rPr lang="es-CU" dirty="0"/>
              <a:t>. Todo el mundo tiene la capacidad de aprender sensorialmente – no solo las personas con discapacidad intelectual – la idea de hoy es que nos consideramos exploradores aprendiendo juntos.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3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947357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25-30</a:t>
            </a:r>
          </a:p>
          <a:p>
            <a:r>
              <a:rPr lang="es-CU" dirty="0"/>
              <a:t>Esperando de Marianne un imagen de las maletitas. </a:t>
            </a:r>
          </a:p>
          <a:p>
            <a:r>
              <a:rPr lang="es-CU" dirty="0"/>
              <a:t>Explica que Al está para </a:t>
            </a:r>
            <a:r>
              <a:rPr lang="es-CU" dirty="0" err="1"/>
              <a:t>ob</a:t>
            </a:r>
            <a:r>
              <a:rPr lang="en-GB" dirty="0"/>
              <a:t>s</a:t>
            </a:r>
            <a:r>
              <a:rPr lang="es-CU" dirty="0" err="1"/>
              <a:t>ervar</a:t>
            </a:r>
            <a:r>
              <a:rPr lang="es-CU" dirty="0"/>
              <a:t> y que vamos a crear nuevos kits de herramientas basados en las observaciones con ustedes y con los jóvenes, enfocándonos en cómo se hace elecciones y cómo </a:t>
            </a:r>
            <a:r>
              <a:rPr lang="es-CU" dirty="0" err="1"/>
              <a:t>act</a:t>
            </a:r>
            <a:r>
              <a:rPr lang="en-GB" dirty="0"/>
              <a:t>ú</a:t>
            </a:r>
            <a:r>
              <a:rPr lang="es-CU" dirty="0" err="1"/>
              <a:t>an</a:t>
            </a:r>
            <a:r>
              <a:rPr lang="es-CU" dirty="0"/>
              <a:t> como protagonistas en su propio proceso de aprendizaje.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4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554560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30-40 </a:t>
            </a:r>
          </a:p>
          <a:p>
            <a:r>
              <a:rPr lang="en-GB" dirty="0"/>
              <a:t>https://www.youtube.com/watch?v=x64LW2BfuvE&amp;t=11s </a:t>
            </a:r>
            <a:endParaRPr lang="es-C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5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613342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40-45</a:t>
            </a:r>
          </a:p>
          <a:p>
            <a:r>
              <a:rPr lang="es-CU" dirty="0"/>
              <a:t>En vez de explicárselos aquí, vamos a experimentarlos por una serie de actividades. Mientras haciéndolos piensa en cómo se puede modificarlo para usar con los jóvenes.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6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4213194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45-60 Hacer la actividad</a:t>
            </a:r>
          </a:p>
          <a:p>
            <a:r>
              <a:rPr lang="es-CU" dirty="0"/>
              <a:t>60-75 debatirlo Cada grupo tiene herramientas para ayudar con el proceso.</a:t>
            </a:r>
          </a:p>
          <a:p>
            <a:r>
              <a:rPr lang="es-CU" dirty="0"/>
              <a:t>Comentarios  - importante que no se observan con criterios o objetivos fijos sino con la mente abierta. </a:t>
            </a:r>
          </a:p>
          <a:p>
            <a:endParaRPr lang="es-C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8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940581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75-85 </a:t>
            </a:r>
          </a:p>
          <a:p>
            <a:r>
              <a:rPr lang="es-CU" dirty="0"/>
              <a:t>Debate.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9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1702987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85-100 </a:t>
            </a:r>
          </a:p>
          <a:p>
            <a:r>
              <a:rPr lang="es-CU" dirty="0"/>
              <a:t>Jugamos con el círculo – anota ventajas – no tiene que tocar al otro, múltiples posibilidades táctiles. </a:t>
            </a:r>
            <a:r>
              <a:rPr lang="en-GB" dirty="0"/>
              <a:t>E</a:t>
            </a:r>
            <a:r>
              <a:rPr lang="es-CU" dirty="0"/>
              <a:t>licitar varios alternativas en cuanto cómo usarlo. </a:t>
            </a:r>
          </a:p>
          <a:p>
            <a:r>
              <a:rPr lang="es-C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10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519367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100-120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11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723328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120-140</a:t>
            </a:r>
          </a:p>
          <a:p>
            <a:r>
              <a:rPr lang="es-CU" dirty="0"/>
              <a:t>Pensar en los estereotipos no solo como una manera de autorregularse sino también como una manera de explorar e investigar el mundo. </a:t>
            </a:r>
          </a:p>
          <a:p>
            <a:r>
              <a:rPr lang="es-CU" dirty="0"/>
              <a:t>Haz las activ</a:t>
            </a:r>
            <a:r>
              <a:rPr lang="en-GB" dirty="0"/>
              <a:t>i</a:t>
            </a:r>
            <a:r>
              <a:rPr lang="es-CU" dirty="0"/>
              <a:t>dades. Las esculturas y dibujos sirven despu</a:t>
            </a:r>
            <a:r>
              <a:rPr lang="en-GB" dirty="0"/>
              <a:t>é</a:t>
            </a:r>
            <a:r>
              <a:rPr lang="es-CU" dirty="0"/>
              <a:t>s como fuentes de inspiración para Al cuando haciendo las nuevas herramientas.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12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4281385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13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168844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140-150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14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184321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150-170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15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486970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U" dirty="0"/>
              <a:t>170-210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CF63-71DC-4132-A586-B0CCBB4C9513}" type="slidenum">
              <a:rPr lang="es-CU" smtClean="0"/>
              <a:t>16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103900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D3F4-B86C-4FC3-BE26-4C57709C1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6DEF8-50BF-4111-801C-78A149A61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CD81F-65DF-49DA-BA06-65195D4F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7AF48-CBDE-4CCC-BD12-2BEB6731B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DC01F-3280-4405-BA2B-B59599B7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6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8505D-A33D-4C46-A79C-B8A6FD80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7046C-D2F1-44A3-8196-58E1BC598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75CCC-49E9-4CA1-8279-26A3E09B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63835-1D1B-4AD4-B186-9260C0C5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6F36F-5C4B-406F-AA93-3920767B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68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31E0-ABC6-4C21-87E5-D2CFBF44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959B4-381C-4497-A622-2887AC21E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A9267-98B9-4AFB-81AD-61F32030E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31F57-EC37-4886-9A42-9C8331AF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3C083-5C5A-46FD-BAEF-9123986A3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74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26D0C-DA36-4F0E-BB0F-2D5E715C5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83C3B-9BB9-4141-9D50-27B9AC58EE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3E9C7-9815-4635-90F1-D252BC6C8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33E70-9888-49F1-AEB4-2596BD9F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946CE-B653-43DF-AAA9-E69BDF18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35CB2-EBB5-4346-8AF8-DB7EBBE4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03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A6B4-80D5-4443-989B-7963670E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54101-C377-4E16-88B3-6EAF1DAFF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45F09-99E9-48EB-B738-E5A25E24F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3E33C3-CBF3-4EC1-AA79-D4A1F959D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5E23F7-15EA-4D02-BE50-F951A6108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E2CEE-5899-4A50-8EA3-C03993CF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3B5D9-0370-440B-A80C-82ACCAFA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CAFCFA-1C34-41FB-ACFF-D607811C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03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F33B-0976-4E14-A23B-7252720F1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B63F47-8316-416C-9027-48DF73E10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FD3C2E-AF6E-4463-A732-E43A1673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0CB04-9FD2-422E-AA37-42008786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4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CDC997-FCEE-4693-BA7E-4B9C03073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F2839-57CD-4E99-81B3-5C7A3F8C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303D5-0E53-4871-A11F-DD79D676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21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E21A2-EBC5-4399-8943-5AF0F0EB2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84803-09A3-4E73-83ED-C4EEB5620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7E1BB-9235-4C8E-B93F-4017A1770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F0A8E-C713-4B74-BF36-209AE3614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FFEBF-F61D-4397-8102-250EABF56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9E873-2AC3-4E56-99EE-A287A3C8D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06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E58D-6E16-4D04-93CE-A68C3A05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2C3B7-7CE2-422A-926F-DDFC1936D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834FB-F44D-4D80-97B4-7EC8EE682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C12EF-3D0D-41B1-8316-5DC501DC5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B5B7A-BD3A-497F-892D-5F5CA6EC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ECF76-A7AA-472C-8FA8-75ADDC60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20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257C7-DFA9-42D9-95A8-9441B5B3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EEBA7B-1CF4-4336-BC8D-16192115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3A77B-DB20-4A1D-8933-B4F7B120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D4C51-460B-4B4C-BF4E-8AC362E8B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2B4BF-BBD2-409F-B85A-7F490BA5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79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2B1D6F-3285-4043-9700-A5DB55753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3598-3531-4EE2-9B00-110ECFD71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95469-E781-48C8-A772-C88202DE5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5D27B-0E2D-466F-AE9C-C0C8AFBF2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E2195-1E21-4CE0-A0B9-303DE19E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95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249249-727A-404A-9C1A-B052E0C5C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31B80-9B8D-4879-BBB2-0F50F860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179D8-0FEC-4945-9230-2833C71C9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91727-9870-43B4-834E-BE08EDBC5DC8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7D5CF-2BDF-45E9-83C6-C1BE8D5DE9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32395-6DB5-42E5-89D4-4129369BC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F6252-5071-45BD-A972-37C711DAB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6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osi.Smith@dmu.ac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64LW2BfuvE?feature=oembed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hnaPJw_Wh8?feature=oembed" TargetMode="Externa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A6616-E24A-4821-A6E4-39B15C1A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316943"/>
          </a:xfrm>
        </p:spPr>
        <p:txBody>
          <a:bodyPr>
            <a:normAutofit/>
          </a:bodyPr>
          <a:lstStyle/>
          <a:p>
            <a:r>
              <a:rPr lang="es-CU" sz="9600" b="1" dirty="0"/>
              <a:t>Escoge una bolsita y explórala. </a:t>
            </a:r>
          </a:p>
        </p:txBody>
      </p:sp>
    </p:spTree>
    <p:extLst>
      <p:ext uri="{BB962C8B-B14F-4D97-AF65-F5344CB8AC3E}">
        <p14:creationId xmlns:p14="http://schemas.microsoft.com/office/powerpoint/2010/main" val="357014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CB89-9C09-481C-AE2E-D1AA6297F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635000"/>
            <a:ext cx="6200775" cy="2967038"/>
          </a:xfrm>
        </p:spPr>
        <p:txBody>
          <a:bodyPr>
            <a:normAutofit/>
          </a:bodyPr>
          <a:lstStyle/>
          <a:p>
            <a:r>
              <a:rPr lang="es-CU" sz="8800" b="1" dirty="0"/>
              <a:t>Intercambio sensorial.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5D944-11C8-4D73-8CA9-178ACB7A7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820" y="3632201"/>
            <a:ext cx="5013455" cy="1655762"/>
          </a:xfrm>
        </p:spPr>
        <p:txBody>
          <a:bodyPr/>
          <a:lstStyle/>
          <a:p>
            <a:pPr algn="l"/>
            <a:r>
              <a:rPr lang="es-CU" dirty="0"/>
              <a:t>Dra. Rosi Smith.</a:t>
            </a:r>
          </a:p>
          <a:p>
            <a:pPr algn="l"/>
            <a:r>
              <a:rPr lang="es-CU" dirty="0"/>
              <a:t>Universidad De Montfort, Reino Unido.</a:t>
            </a:r>
          </a:p>
          <a:p>
            <a:pPr algn="l"/>
            <a:r>
              <a:rPr lang="en-GB" dirty="0">
                <a:hlinkClick r:id="rId3"/>
              </a:rPr>
              <a:t>r</a:t>
            </a:r>
            <a:r>
              <a:rPr lang="es-CU" dirty="0" err="1">
                <a:hlinkClick r:id="rId3"/>
              </a:rPr>
              <a:t>osi</a:t>
            </a:r>
            <a:r>
              <a:rPr lang="es-CU" dirty="0">
                <a:hlinkClick r:id="rId3"/>
              </a:rPr>
              <a:t>.</a:t>
            </a:r>
            <a:r>
              <a:rPr lang="en-GB" dirty="0">
                <a:hlinkClick r:id="rId3"/>
              </a:rPr>
              <a:t>s</a:t>
            </a:r>
            <a:r>
              <a:rPr lang="es-CU" dirty="0">
                <a:hlinkClick r:id="rId3"/>
              </a:rPr>
              <a:t>mith@dmu.ac.uk</a:t>
            </a:r>
            <a:r>
              <a:rPr lang="es-CU" dirty="0"/>
              <a:t>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62352A-B601-40EA-9579-44AB3F388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3914" y="2398642"/>
            <a:ext cx="6002336" cy="40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15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U" sz="8000" b="1" dirty="0"/>
              <a:t>Reflexiona.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F229A-3B1D-4392-A37E-6393E8FFD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U" sz="4800" dirty="0"/>
              <a:t>¿Cómo escogiste? </a:t>
            </a:r>
          </a:p>
          <a:p>
            <a:r>
              <a:rPr lang="es-CU" sz="4800" dirty="0"/>
              <a:t>¿Qué hiciste? </a:t>
            </a:r>
            <a:r>
              <a:rPr lang="es-CU" sz="3200" dirty="0"/>
              <a:t>Toma en cuenta los movimientos hechos, las maneras de interactuar con los objetos y el entorno, y el tiempo gastado con cada objeto. ¿Exploraste solo o en interacción con los compa</a:t>
            </a:r>
            <a:r>
              <a:rPr lang="en-GB" sz="3200" dirty="0"/>
              <a:t>ñ</a:t>
            </a:r>
            <a:r>
              <a:rPr lang="es-CU" sz="3200" dirty="0"/>
              <a:t>eros? </a:t>
            </a:r>
          </a:p>
          <a:p>
            <a:r>
              <a:rPr lang="es-CU" sz="4800" dirty="0"/>
              <a:t>¿Qué aprendiste? ¿Y cómo? </a:t>
            </a:r>
          </a:p>
          <a:p>
            <a:endParaRPr lang="es-CU" dirty="0"/>
          </a:p>
          <a:p>
            <a:endParaRPr lang="es-CU" dirty="0"/>
          </a:p>
        </p:txBody>
      </p:sp>
    </p:spTree>
    <p:extLst>
      <p:ext uri="{BB962C8B-B14F-4D97-AF65-F5344CB8AC3E}">
        <p14:creationId xmlns:p14="http://schemas.microsoft.com/office/powerpoint/2010/main" val="291945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" y="221192"/>
            <a:ext cx="10515600" cy="1325563"/>
          </a:xfrm>
        </p:spPr>
        <p:txBody>
          <a:bodyPr>
            <a:normAutofit/>
          </a:bodyPr>
          <a:lstStyle/>
          <a:p>
            <a:r>
              <a:rPr lang="es-CU" sz="8000" b="1" dirty="0"/>
              <a:t>Maletitas sensoriales.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F229A-3B1D-4392-A37E-6393E8FFD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33" y="1546754"/>
            <a:ext cx="9499600" cy="494717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s-CU" sz="3600" dirty="0"/>
              <a:t>Kits de herramientas sensoriales. </a:t>
            </a:r>
          </a:p>
          <a:p>
            <a:pPr>
              <a:lnSpc>
                <a:spcPct val="120000"/>
              </a:lnSpc>
            </a:pPr>
            <a:r>
              <a:rPr lang="es-CU" sz="3600" dirty="0"/>
              <a:t>Manera portable de interactuar con las exposiciones. </a:t>
            </a:r>
          </a:p>
          <a:p>
            <a:pPr>
              <a:lnSpc>
                <a:spcPct val="120000"/>
              </a:lnSpc>
            </a:pPr>
            <a:r>
              <a:rPr lang="es-CU" sz="3600" b="1" dirty="0"/>
              <a:t>Nuestro objetivo secundario: </a:t>
            </a:r>
            <a:r>
              <a:rPr lang="es-CU" sz="3600" dirty="0"/>
              <a:t>Crear maletitas/bolsitas sensoriales con materiales sostenibles cubanos para compartir en escuelas/comunidades. </a:t>
            </a:r>
          </a:p>
          <a:p>
            <a:pPr>
              <a:lnSpc>
                <a:spcPct val="120000"/>
              </a:lnSpc>
            </a:pPr>
            <a:r>
              <a:rPr lang="es-CU" sz="3600" b="1" dirty="0"/>
              <a:t>Nuestro objetivo primario: </a:t>
            </a:r>
            <a:r>
              <a:rPr lang="es-CU" sz="3600" dirty="0"/>
              <a:t>Compartir y desarrollar metodologías sensoriales adecuadas al contexto holguinero/granmense y socializarlas.  </a:t>
            </a:r>
          </a:p>
        </p:txBody>
      </p:sp>
    </p:spTree>
    <p:extLst>
      <p:ext uri="{BB962C8B-B14F-4D97-AF65-F5344CB8AC3E}">
        <p14:creationId xmlns:p14="http://schemas.microsoft.com/office/powerpoint/2010/main" val="200751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0"/>
            <a:ext cx="11601450" cy="1325563"/>
          </a:xfrm>
        </p:spPr>
        <p:txBody>
          <a:bodyPr>
            <a:normAutofit fontScale="90000"/>
          </a:bodyPr>
          <a:lstStyle/>
          <a:p>
            <a:r>
              <a:rPr lang="es-CU" sz="8900" b="1" dirty="0"/>
              <a:t>SENsory Atelier </a:t>
            </a:r>
            <a:r>
              <a:rPr lang="es-CU" sz="5300" b="1" dirty="0"/>
              <a:t>(Attenborough Arts). </a:t>
            </a:r>
            <a:endParaRPr lang="es-CU" sz="8000" b="1" dirty="0"/>
          </a:p>
        </p:txBody>
      </p:sp>
      <p:pic>
        <p:nvPicPr>
          <p:cNvPr id="4" name="Online Media 3" title="SENsory Atelier - an innovative model of creative education in SEND schools.">
            <a:hlinkClick r:id="" action="ppaction://media"/>
            <a:extLst>
              <a:ext uri="{FF2B5EF4-FFF2-40B4-BE49-F238E27FC236}">
                <a16:creationId xmlns:a16="http://schemas.microsoft.com/office/drawing/2014/main" id="{6E290E1C-6E6C-4DE1-A0D6-499025FD25F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93738" y="1325563"/>
            <a:ext cx="9319257" cy="526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0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U" sz="8000" b="1" dirty="0"/>
              <a:t>Los 10 principios.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F229A-3B1D-4392-A37E-6393E8FFD7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CU" sz="3600" dirty="0"/>
              <a:t>Curiosidad.</a:t>
            </a:r>
          </a:p>
          <a:p>
            <a:r>
              <a:rPr lang="es-CU" sz="3600" dirty="0"/>
              <a:t>Escuchar visualmente. </a:t>
            </a:r>
          </a:p>
          <a:p>
            <a:r>
              <a:rPr lang="es-CU" sz="3600" dirty="0"/>
              <a:t>Sencillez. </a:t>
            </a:r>
          </a:p>
          <a:p>
            <a:r>
              <a:rPr lang="es-CU" sz="3600" dirty="0"/>
              <a:t>Tiempo y espacio para reflexionar. </a:t>
            </a:r>
          </a:p>
          <a:p>
            <a:r>
              <a:rPr lang="es-CU" sz="3600" dirty="0"/>
              <a:t>“Encontrar a la persona dónde están”. </a:t>
            </a:r>
          </a:p>
          <a:p>
            <a:endParaRPr lang="es-C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E42C4-9043-465F-8FC7-0497301A03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CU" sz="3600" dirty="0"/>
              <a:t>Aprender al lado del otro. </a:t>
            </a:r>
          </a:p>
          <a:p>
            <a:r>
              <a:rPr lang="es-CU" sz="3600" dirty="0"/>
              <a:t>Múltiples puntos de entrada. </a:t>
            </a:r>
          </a:p>
          <a:p>
            <a:r>
              <a:rPr lang="es-CU" sz="3600" dirty="0"/>
              <a:t>Relanzar. </a:t>
            </a:r>
          </a:p>
          <a:p>
            <a:r>
              <a:rPr lang="es-CU" sz="3600" dirty="0"/>
              <a:t>Investigación e hip</a:t>
            </a:r>
            <a:r>
              <a:rPr lang="en-GB" sz="3600" dirty="0"/>
              <a:t>ó</a:t>
            </a:r>
            <a:r>
              <a:rPr lang="es-CU" sz="3600" dirty="0"/>
              <a:t>tesis. </a:t>
            </a:r>
          </a:p>
          <a:p>
            <a:r>
              <a:rPr lang="es-CU" sz="3600" dirty="0"/>
              <a:t>Prioriza el proceso, no el producto.   </a:t>
            </a:r>
          </a:p>
          <a:p>
            <a:endParaRPr lang="es-CU" dirty="0"/>
          </a:p>
        </p:txBody>
      </p:sp>
    </p:spTree>
    <p:extLst>
      <p:ext uri="{BB962C8B-B14F-4D97-AF65-F5344CB8AC3E}">
        <p14:creationId xmlns:p14="http://schemas.microsoft.com/office/powerpoint/2010/main" val="3347195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22" y="13084"/>
            <a:ext cx="11639551" cy="1325563"/>
          </a:xfrm>
        </p:spPr>
        <p:txBody>
          <a:bodyPr>
            <a:noAutofit/>
          </a:bodyPr>
          <a:lstStyle/>
          <a:p>
            <a:r>
              <a:rPr lang="es-CU" sz="6000" b="1" dirty="0"/>
              <a:t>Prioriza el proceso, no el producto.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1693A-42E5-478F-990C-C7F44CE2C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799" y="1338647"/>
            <a:ext cx="7566209" cy="52301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F2E64D-318A-4C75-B548-A9393165C4D6}"/>
              </a:ext>
            </a:extLst>
          </p:cNvPr>
          <p:cNvSpPr txBox="1"/>
          <p:nvPr/>
        </p:nvSpPr>
        <p:spPr>
          <a:xfrm>
            <a:off x="364000" y="2355684"/>
            <a:ext cx="3816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/>
              <a:t>Dar espacio para que el participante tenga voz, autonomía y protagonismo. </a:t>
            </a:r>
          </a:p>
        </p:txBody>
      </p:sp>
    </p:spTree>
    <p:extLst>
      <p:ext uri="{BB962C8B-B14F-4D97-AF65-F5344CB8AC3E}">
        <p14:creationId xmlns:p14="http://schemas.microsoft.com/office/powerpoint/2010/main" val="828455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50" y="796174"/>
            <a:ext cx="11639551" cy="1325563"/>
          </a:xfrm>
        </p:spPr>
        <p:txBody>
          <a:bodyPr>
            <a:noAutofit/>
          </a:bodyPr>
          <a:lstStyle/>
          <a:p>
            <a:r>
              <a:rPr lang="es-CU" sz="6000" b="1" dirty="0"/>
              <a:t>Curiosidad y escuchar visualmente: </a:t>
            </a:r>
            <a:r>
              <a:rPr lang="es-CU" sz="6000" dirty="0"/>
              <a:t>Explora el espacio. </a:t>
            </a:r>
            <a:br>
              <a:rPr lang="es-CU" sz="6000" dirty="0"/>
            </a:br>
            <a:endParaRPr lang="es-CU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F229A-3B1D-4392-A37E-6393E8FFD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57" y="2207837"/>
            <a:ext cx="6637540" cy="4351338"/>
          </a:xfrm>
        </p:spPr>
        <p:txBody>
          <a:bodyPr/>
          <a:lstStyle/>
          <a:p>
            <a:r>
              <a:rPr lang="es-CU" sz="3600" dirty="0"/>
              <a:t>Tres grupos.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U" sz="3200" dirty="0"/>
              <a:t>Explora el ambiente visual.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U" sz="3200" dirty="0"/>
              <a:t>Explora el ambiente auditivo.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U" sz="3200" dirty="0"/>
              <a:t>Explora el ambiente t</a:t>
            </a:r>
            <a:r>
              <a:rPr lang="en-GB" sz="3200" dirty="0"/>
              <a:t>á</a:t>
            </a:r>
            <a:r>
              <a:rPr lang="es-CU" sz="3200" dirty="0"/>
              <a:t>ctil. </a:t>
            </a:r>
          </a:p>
          <a:p>
            <a:r>
              <a:rPr lang="es-CU" sz="3600" dirty="0"/>
              <a:t>Un miembro de cada grupo no participa – simplemente observa lo que pasa de forma no estructurada. </a:t>
            </a:r>
          </a:p>
          <a:p>
            <a:endParaRPr lang="es-C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8BD040-D79E-4C45-A19B-D7F510FE5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424" y="1704814"/>
            <a:ext cx="4915326" cy="48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6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07" y="1638023"/>
            <a:ext cx="7023173" cy="3432629"/>
          </a:xfrm>
        </p:spPr>
        <p:txBody>
          <a:bodyPr>
            <a:noAutofit/>
          </a:bodyPr>
          <a:lstStyle/>
          <a:p>
            <a:r>
              <a:rPr lang="es-CU" sz="6000" b="1" dirty="0"/>
              <a:t>Múltiples puntos de entrada: </a:t>
            </a:r>
            <a:br>
              <a:rPr lang="es-CU" sz="6000" b="1" dirty="0"/>
            </a:br>
            <a:r>
              <a:rPr lang="es-CU" sz="6000" dirty="0"/>
              <a:t>¿Cómo se puede mejorar esta actividad, quitando barreras sin reducir el control por parte del participante?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32537-9009-43B2-9107-353F64D34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761" y="597092"/>
            <a:ext cx="3939881" cy="58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034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52" y="1573876"/>
            <a:ext cx="5934076" cy="2154844"/>
          </a:xfrm>
        </p:spPr>
        <p:txBody>
          <a:bodyPr>
            <a:noAutofit/>
          </a:bodyPr>
          <a:lstStyle/>
          <a:p>
            <a:r>
              <a:rPr lang="es-CU" sz="7200" b="1" dirty="0"/>
              <a:t>Sencillez y relanzar: </a:t>
            </a:r>
            <a:br>
              <a:rPr lang="es-CU" sz="6000" b="1" dirty="0"/>
            </a:br>
            <a:r>
              <a:rPr lang="es-CU" sz="6000" dirty="0"/>
              <a:t>Una invitación con múltiples posibilidades. </a:t>
            </a:r>
            <a:endParaRPr lang="es-CU" sz="6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77906E-3F57-45E9-8248-0CE48E831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35" y="506152"/>
            <a:ext cx="4512175" cy="5996248"/>
          </a:xfrm>
        </p:spPr>
      </p:pic>
    </p:spTree>
    <p:extLst>
      <p:ext uri="{BB962C8B-B14F-4D97-AF65-F5344CB8AC3E}">
        <p14:creationId xmlns:p14="http://schemas.microsoft.com/office/powerpoint/2010/main" val="324519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A6616-E24A-4821-A6E4-39B15C1A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316943"/>
          </a:xfrm>
        </p:spPr>
        <p:txBody>
          <a:bodyPr>
            <a:normAutofit/>
          </a:bodyPr>
          <a:lstStyle/>
          <a:p>
            <a:r>
              <a:rPr lang="es-CU" sz="9600" b="1" dirty="0"/>
              <a:t>Descanso. </a:t>
            </a:r>
          </a:p>
        </p:txBody>
      </p:sp>
    </p:spTree>
    <p:extLst>
      <p:ext uri="{BB962C8B-B14F-4D97-AF65-F5344CB8AC3E}">
        <p14:creationId xmlns:p14="http://schemas.microsoft.com/office/powerpoint/2010/main" val="771919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4" y="355600"/>
            <a:ext cx="11639551" cy="1325563"/>
          </a:xfrm>
        </p:spPr>
        <p:txBody>
          <a:bodyPr>
            <a:noAutofit/>
          </a:bodyPr>
          <a:lstStyle/>
          <a:p>
            <a:r>
              <a:rPr lang="es-CU" sz="6000" b="1" dirty="0"/>
              <a:t>Investigación e hip</a:t>
            </a:r>
            <a:r>
              <a:rPr lang="en-GB" sz="6000" b="1" dirty="0"/>
              <a:t>ó</a:t>
            </a:r>
            <a:r>
              <a:rPr lang="es-CU" sz="6000" b="1" dirty="0"/>
              <a:t>tesis: </a:t>
            </a:r>
            <a:r>
              <a:rPr lang="es-CU" sz="6000" dirty="0"/>
              <a:t>explorando los estereotipos (A). </a:t>
            </a:r>
            <a:endParaRPr lang="es-CU" sz="6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54FD9B-A086-4E24-AC3C-509F39F09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61" y="2022731"/>
            <a:ext cx="2232853" cy="2080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FC7E6F-79CF-447C-B092-F1429EA3AACF}"/>
              </a:ext>
            </a:extLst>
          </p:cNvPr>
          <p:cNvSpPr txBox="1"/>
          <p:nvPr/>
        </p:nvSpPr>
        <p:spPr>
          <a:xfrm>
            <a:off x="3051110" y="2124579"/>
            <a:ext cx="20060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1. Piensa en los manos y las formas que hacen.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B96600-A564-4E52-9778-B27101782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61" y="4566465"/>
            <a:ext cx="2232853" cy="16941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F4A0BF-DC10-4928-A43B-27E72D91DBDF}"/>
              </a:ext>
            </a:extLst>
          </p:cNvPr>
          <p:cNvSpPr txBox="1"/>
          <p:nvPr/>
        </p:nvSpPr>
        <p:spPr>
          <a:xfrm>
            <a:off x="3051110" y="4444740"/>
            <a:ext cx="20060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2. ¿Hay un movimiento que te gusta repetir?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FE6234-5F7C-440C-9D00-1079DAB4B70A}"/>
              </a:ext>
            </a:extLst>
          </p:cNvPr>
          <p:cNvSpPr txBox="1"/>
          <p:nvPr/>
        </p:nvSpPr>
        <p:spPr>
          <a:xfrm>
            <a:off x="8636674" y="2130298"/>
            <a:ext cx="2802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3. ¿Puedes dibujarlo?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D7BE51-5CED-4188-8BD8-64B1FE1A945B}"/>
              </a:ext>
            </a:extLst>
          </p:cNvPr>
          <p:cNvSpPr txBox="1"/>
          <p:nvPr/>
        </p:nvSpPr>
        <p:spPr>
          <a:xfrm>
            <a:off x="8636674" y="4383878"/>
            <a:ext cx="3164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4. Nota como mueven los manos mientras dibujando</a:t>
            </a:r>
            <a:r>
              <a:rPr lang="en-GB" sz="2800" dirty="0"/>
              <a:t>. </a:t>
            </a:r>
            <a:r>
              <a:rPr lang="es-CU" sz="280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193B9F-50C7-4FDB-9055-979E208EA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418" y="2152875"/>
            <a:ext cx="1912786" cy="1981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641DFD-D171-469D-8908-835075280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000" y="4383878"/>
            <a:ext cx="2349321" cy="19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4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4" y="355600"/>
            <a:ext cx="11639551" cy="1325563"/>
          </a:xfrm>
        </p:spPr>
        <p:txBody>
          <a:bodyPr>
            <a:noAutofit/>
          </a:bodyPr>
          <a:lstStyle/>
          <a:p>
            <a:r>
              <a:rPr lang="es-CU" sz="6000" b="1" dirty="0"/>
              <a:t>Investigación e hip</a:t>
            </a:r>
            <a:r>
              <a:rPr lang="en-GB" sz="6000" b="1" dirty="0"/>
              <a:t>ó</a:t>
            </a:r>
            <a:r>
              <a:rPr lang="es-CU" sz="6000" b="1" dirty="0"/>
              <a:t>tesis: </a:t>
            </a:r>
            <a:r>
              <a:rPr lang="es-CU" sz="6000" dirty="0"/>
              <a:t>explorando los estereotipos (B). </a:t>
            </a:r>
            <a:endParaRPr lang="es-CU" sz="6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FC7E6F-79CF-447C-B092-F1429EA3AACF}"/>
              </a:ext>
            </a:extLst>
          </p:cNvPr>
          <p:cNvSpPr txBox="1"/>
          <p:nvPr/>
        </p:nvSpPr>
        <p:spPr>
          <a:xfrm>
            <a:off x="3051110" y="2124579"/>
            <a:ext cx="20060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1. Piensa en los manos y las formas que hacen.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F4A0BF-DC10-4928-A43B-27E72D91DBDF}"/>
              </a:ext>
            </a:extLst>
          </p:cNvPr>
          <p:cNvSpPr txBox="1"/>
          <p:nvPr/>
        </p:nvSpPr>
        <p:spPr>
          <a:xfrm>
            <a:off x="3051110" y="4444740"/>
            <a:ext cx="20060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2. ¿Puedes hacerlo 3D con cable?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FE6234-5F7C-440C-9D00-1079DAB4B70A}"/>
              </a:ext>
            </a:extLst>
          </p:cNvPr>
          <p:cNvSpPr txBox="1"/>
          <p:nvPr/>
        </p:nvSpPr>
        <p:spPr>
          <a:xfrm>
            <a:off x="6108547" y="2130612"/>
            <a:ext cx="53852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4400" dirty="0"/>
              <a:t>Ya tiene una escultura de tu estereotipo.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224833-D703-4F05-9809-34AF0EF0A35E}"/>
              </a:ext>
            </a:extLst>
          </p:cNvPr>
          <p:cNvSpPr txBox="1"/>
          <p:nvPr/>
        </p:nvSpPr>
        <p:spPr>
          <a:xfrm>
            <a:off x="6559420" y="4917233"/>
            <a:ext cx="4702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dirty="0"/>
              <a:t>“D</a:t>
            </a:r>
            <a:r>
              <a:rPr lang="en-GB" dirty="0"/>
              <a:t>r</a:t>
            </a:r>
            <a:r>
              <a:rPr lang="es-CU" dirty="0"/>
              <a:t>awing as stimming”, Sam Metz.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477FE7-7571-43C3-9C07-6EDFB603B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42" y="2178459"/>
            <a:ext cx="2049114" cy="18158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3E371C-FD92-4116-BF92-550412C4B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40" y="4439099"/>
            <a:ext cx="2006081" cy="200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11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11" y="347362"/>
            <a:ext cx="11639551" cy="1325563"/>
          </a:xfrm>
        </p:spPr>
        <p:txBody>
          <a:bodyPr>
            <a:noAutofit/>
          </a:bodyPr>
          <a:lstStyle/>
          <a:p>
            <a:r>
              <a:rPr lang="es-CU" sz="6000" b="1" dirty="0"/>
              <a:t>“Encontrar a la persona dónde están”. </a:t>
            </a:r>
          </a:p>
        </p:txBody>
      </p:sp>
      <p:pic>
        <p:nvPicPr>
          <p:cNvPr id="4" name="Online Media 3" title="Autism and Intensive Interaction - A new training DVD from Phoebe Caldwell (clip)">
            <a:hlinkClick r:id="" action="ppaction://media"/>
            <a:extLst>
              <a:ext uri="{FF2B5EF4-FFF2-40B4-BE49-F238E27FC236}">
                <a16:creationId xmlns:a16="http://schemas.microsoft.com/office/drawing/2014/main" id="{5119E1D5-445F-43D1-9BEF-14216F0D8D7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51036" y="1834720"/>
            <a:ext cx="7701484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7D00DD-6E21-42EA-86EA-6218A5F6BA7C}"/>
              </a:ext>
            </a:extLst>
          </p:cNvPr>
          <p:cNvSpPr txBox="1"/>
          <p:nvPr/>
        </p:nvSpPr>
        <p:spPr>
          <a:xfrm>
            <a:off x="239480" y="1678546"/>
            <a:ext cx="377607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/>
              <a:t> ¿Cuáles son los intereses de las personas con quienes trabajamos? </a:t>
            </a:r>
          </a:p>
          <a:p>
            <a:endParaRPr lang="es-CU" sz="2800" dirty="0"/>
          </a:p>
          <a:p>
            <a:r>
              <a:rPr lang="es-CU" sz="2800" dirty="0"/>
              <a:t>¿Cuales estímulos intentan buscar o evitar? </a:t>
            </a:r>
          </a:p>
          <a:p>
            <a:endParaRPr lang="es-CU" sz="2800" dirty="0"/>
          </a:p>
          <a:p>
            <a:r>
              <a:rPr lang="es-CU" sz="2800" dirty="0"/>
              <a:t>¿Cómo podemos empezar desde sus intereses?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1F4BC-6916-4973-82B4-A0327CEFB2BE}"/>
              </a:ext>
            </a:extLst>
          </p:cNvPr>
          <p:cNvSpPr txBox="1"/>
          <p:nvPr/>
        </p:nvSpPr>
        <p:spPr>
          <a:xfrm>
            <a:off x="9288935" y="6235356"/>
            <a:ext cx="2487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dirty="0"/>
              <a:t>La interacción intensiva. </a:t>
            </a:r>
          </a:p>
        </p:txBody>
      </p:sp>
    </p:spTree>
    <p:extLst>
      <p:ext uri="{BB962C8B-B14F-4D97-AF65-F5344CB8AC3E}">
        <p14:creationId xmlns:p14="http://schemas.microsoft.com/office/powerpoint/2010/main" val="99926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08" y="2719780"/>
            <a:ext cx="6590268" cy="1418439"/>
          </a:xfrm>
        </p:spPr>
        <p:txBody>
          <a:bodyPr>
            <a:noAutofit/>
          </a:bodyPr>
          <a:lstStyle/>
          <a:p>
            <a:r>
              <a:rPr lang="es-CU" sz="7200" b="1" dirty="0"/>
              <a:t>Aprender al lado del otro. </a:t>
            </a:r>
            <a:br>
              <a:rPr lang="es-CU" sz="5400" dirty="0"/>
            </a:br>
            <a:r>
              <a:rPr lang="es-CU" sz="6000" dirty="0"/>
              <a:t>Utiliza lo que quiere para trasformar el espacio. </a:t>
            </a:r>
            <a:br>
              <a:rPr lang="es-CU" sz="6000" dirty="0"/>
            </a:br>
            <a:r>
              <a:rPr lang="es-CU" sz="6000" dirty="0"/>
              <a:t>Intenta trabajar sin ni planes ni lideres.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9DBABC-78A5-47B6-A149-0DE5403F5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532" y="1061106"/>
            <a:ext cx="5281118" cy="44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32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5AC-7040-4417-91E7-29C63DB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129" y="56585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sz="8000" b="1" dirty="0"/>
              <a:t>Tiempo y espacio para reflexionar. </a:t>
            </a:r>
            <a:r>
              <a:rPr lang="es-CU" sz="8000" b="1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4F8739-0F2D-4EE0-93B3-EE344025F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129" y="2380306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es-CU" sz="3600" dirty="0"/>
              <a:t>Reflexión no estructurada. ¿Para ustedes, qué destaca? ¿Qué tenemos que pensar y debatir? 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es-CU" sz="3600" dirty="0"/>
              <a:t>Reflexión enfocada. ¿Cómo podemos utilizar e modificar la metodología para el taller con los jóvenes? Recuerda que adem</a:t>
            </a:r>
            <a:r>
              <a:rPr lang="en-GB" sz="3600" dirty="0"/>
              <a:t>á</a:t>
            </a:r>
            <a:r>
              <a:rPr lang="es-CU" sz="3600" dirty="0"/>
              <a:t>s de probar la metodología queremos observar sus preferencias sensoriales para diseñar las herramientas. </a:t>
            </a:r>
          </a:p>
        </p:txBody>
      </p:sp>
    </p:spTree>
    <p:extLst>
      <p:ext uri="{BB962C8B-B14F-4D97-AF65-F5344CB8AC3E}">
        <p14:creationId xmlns:p14="http://schemas.microsoft.com/office/powerpoint/2010/main" val="61527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949</Words>
  <Application>Microsoft Office PowerPoint</Application>
  <PresentationFormat>Widescreen</PresentationFormat>
  <Paragraphs>101</Paragraphs>
  <Slides>16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Escoge una bolsita y explórala. </vt:lpstr>
      <vt:lpstr>Intercambio sensorial. </vt:lpstr>
      <vt:lpstr>Reflexiona. </vt:lpstr>
      <vt:lpstr>Maletitas sensoriales. </vt:lpstr>
      <vt:lpstr>SENsory Atelier (Attenborough Arts). </vt:lpstr>
      <vt:lpstr>Los 10 principios. </vt:lpstr>
      <vt:lpstr>Prioriza el proceso, no el producto.   </vt:lpstr>
      <vt:lpstr>Curiosidad y escuchar visualmente: Explora el espacio.  </vt:lpstr>
      <vt:lpstr>Múltiples puntos de entrada:  ¿Cómo se puede mejorar esta actividad, quitando barreras sin reducir el control por parte del participante?  </vt:lpstr>
      <vt:lpstr>Sencillez y relanzar:  Una invitación con múltiples posibilidades. </vt:lpstr>
      <vt:lpstr>Descanso. </vt:lpstr>
      <vt:lpstr>Investigación e hipótesis: explorando los estereotipos (A). </vt:lpstr>
      <vt:lpstr>Investigación e hipótesis: explorando los estereotipos (B). </vt:lpstr>
      <vt:lpstr>“Encontrar a la persona dónde están”. </vt:lpstr>
      <vt:lpstr>Aprender al lado del otro.  Utiliza lo que quiere para trasformar el espacio.  Intenta trabajar sin ni planes ni lideres.  </vt:lpstr>
      <vt:lpstr>Tiempo y espacio para reflexionar.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1</dc:title>
  <dc:creator>Rosi Smith</dc:creator>
  <cp:lastModifiedBy>Rosi Smith</cp:lastModifiedBy>
  <cp:revision>31</cp:revision>
  <dcterms:created xsi:type="dcterms:W3CDTF">2024-12-21T12:41:42Z</dcterms:created>
  <dcterms:modified xsi:type="dcterms:W3CDTF">2025-01-07T13:31:36Z</dcterms:modified>
</cp:coreProperties>
</file>